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56" r:id="rId2"/>
    <p:sldId id="258" r:id="rId3"/>
    <p:sldId id="276" r:id="rId4"/>
    <p:sldId id="257" r:id="rId5"/>
    <p:sldId id="259" r:id="rId6"/>
    <p:sldId id="261" r:id="rId7"/>
    <p:sldId id="260" r:id="rId8"/>
    <p:sldId id="279" r:id="rId9"/>
    <p:sldId id="262" r:id="rId10"/>
    <p:sldId id="263" r:id="rId11"/>
    <p:sldId id="264" r:id="rId12"/>
    <p:sldId id="266" r:id="rId13"/>
    <p:sldId id="268" r:id="rId14"/>
    <p:sldId id="267" r:id="rId15"/>
    <p:sldId id="274" r:id="rId16"/>
    <p:sldId id="269" r:id="rId17"/>
    <p:sldId id="275" r:id="rId18"/>
    <p:sldId id="271" r:id="rId19"/>
    <p:sldId id="273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481B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B042BD7-ABAF-4764-B209-D2390452EC74}" v="3" dt="2019-09-20T18:23:02.52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83549" autoAdjust="0"/>
  </p:normalViewPr>
  <p:slideViewPr>
    <p:cSldViewPr snapToGrid="0">
      <p:cViewPr varScale="1">
        <p:scale>
          <a:sx n="95" d="100"/>
          <a:sy n="95" d="100"/>
        </p:scale>
        <p:origin x="1134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6/11/relationships/changesInfo" Target="changesInfos/changesInfo1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Relationship Id="rId27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ussell Feldhausen" userId="6cf4ad38-1871-4fbd-a4f6-c7e04f285f14" providerId="ADAL" clId="{FB042BD7-ABAF-4764-B209-D2390452EC74}"/>
    <pc:docChg chg="undo custSel modSld">
      <pc:chgData name="Russell Feldhausen" userId="6cf4ad38-1871-4fbd-a4f6-c7e04f285f14" providerId="ADAL" clId="{FB042BD7-ABAF-4764-B209-D2390452EC74}" dt="2019-09-20T18:23:22.374" v="13" actId="1076"/>
      <pc:docMkLst>
        <pc:docMk/>
      </pc:docMkLst>
      <pc:sldChg chg="addSp delSp modSp addAnim delAnim">
        <pc:chgData name="Russell Feldhausen" userId="6cf4ad38-1871-4fbd-a4f6-c7e04f285f14" providerId="ADAL" clId="{FB042BD7-ABAF-4764-B209-D2390452EC74}" dt="2019-09-20T18:23:22.374" v="13" actId="1076"/>
        <pc:sldMkLst>
          <pc:docMk/>
          <pc:sldMk cId="3775083437" sldId="279"/>
        </pc:sldMkLst>
        <pc:spChg chg="del mod">
          <ac:chgData name="Russell Feldhausen" userId="6cf4ad38-1871-4fbd-a4f6-c7e04f285f14" providerId="ADAL" clId="{FB042BD7-ABAF-4764-B209-D2390452EC74}" dt="2019-09-20T18:22:08.065" v="3" actId="478"/>
          <ac:spMkLst>
            <pc:docMk/>
            <pc:sldMk cId="3775083437" sldId="279"/>
            <ac:spMk id="2" creationId="{EF295D04-8E63-4622-9802-759BD12C902E}"/>
          </ac:spMkLst>
        </pc:spChg>
        <pc:spChg chg="del">
          <ac:chgData name="Russell Feldhausen" userId="6cf4ad38-1871-4fbd-a4f6-c7e04f285f14" providerId="ADAL" clId="{FB042BD7-ABAF-4764-B209-D2390452EC74}" dt="2019-09-20T18:23:18.873" v="12" actId="478"/>
          <ac:spMkLst>
            <pc:docMk/>
            <pc:sldMk cId="3775083437" sldId="279"/>
            <ac:spMk id="8" creationId="{D68DA221-9835-425D-92EB-459102347AB9}"/>
          </ac:spMkLst>
        </pc:spChg>
        <pc:spChg chg="add del mod">
          <ac:chgData name="Russell Feldhausen" userId="6cf4ad38-1871-4fbd-a4f6-c7e04f285f14" providerId="ADAL" clId="{FB042BD7-ABAF-4764-B209-D2390452EC74}" dt="2019-09-20T18:22:13.217" v="4" actId="478"/>
          <ac:spMkLst>
            <pc:docMk/>
            <pc:sldMk cId="3775083437" sldId="279"/>
            <ac:spMk id="9" creationId="{1A903F5A-4FD9-42CF-A917-12F62D1EACEE}"/>
          </ac:spMkLst>
        </pc:spChg>
        <pc:spChg chg="add del">
          <ac:chgData name="Russell Feldhausen" userId="6cf4ad38-1871-4fbd-a4f6-c7e04f285f14" providerId="ADAL" clId="{FB042BD7-ABAF-4764-B209-D2390452EC74}" dt="2019-09-20T18:22:03.210" v="1" actId="478"/>
          <ac:spMkLst>
            <pc:docMk/>
            <pc:sldMk cId="3775083437" sldId="279"/>
            <ac:spMk id="12" creationId="{6E1A35D1-E27C-4E99-B0C9-3A23331195C2}"/>
          </ac:spMkLst>
        </pc:spChg>
        <pc:spChg chg="add del mod">
          <ac:chgData name="Russell Feldhausen" userId="6cf4ad38-1871-4fbd-a4f6-c7e04f285f14" providerId="ADAL" clId="{FB042BD7-ABAF-4764-B209-D2390452EC74}" dt="2019-09-20T18:23:22.374" v="13" actId="1076"/>
          <ac:spMkLst>
            <pc:docMk/>
            <pc:sldMk cId="3775083437" sldId="279"/>
            <ac:spMk id="13" creationId="{84BF19AB-BB48-45ED-881E-309DAF5F4EBC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9670AB-388C-4D79-A84B-3FCA80BEF55D}" type="datetimeFigureOut">
              <a:rPr lang="en-US" smtClean="0"/>
              <a:t>9/20/2019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D1D131-4749-4B3B-B9E1-294E66719A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76369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 little over a year ago, I was contacted by Dr. DeLoach, the computer science department head, to help solve an interesting problem...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D1D131-4749-4B3B-B9E1-294E66719AE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343824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Small lessons, not omnibus lectures</a:t>
            </a:r>
          </a:p>
          <a:p>
            <a:r>
              <a:rPr lang="en-US" dirty="0"/>
              <a:t>Students can work at own pace</a:t>
            </a:r>
          </a:p>
          <a:p>
            <a:r>
              <a:rPr lang="en-US" dirty="0"/>
              <a:t>One module due each week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D1D131-4749-4B3B-B9E1-294E66719AE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829315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Autograde</a:t>
            </a:r>
            <a:r>
              <a:rPr lang="en-US" dirty="0"/>
              <a:t> programs to get feedback</a:t>
            </a:r>
          </a:p>
          <a:p>
            <a:r>
              <a:rPr lang="en-US" dirty="0"/>
              <a:t>Try and learn from mistakes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D1D131-4749-4B3B-B9E1-294E66719AE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289707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5 classes, 2 faculty</a:t>
            </a:r>
          </a:p>
          <a:p>
            <a:r>
              <a:rPr lang="en-US" dirty="0"/>
              <a:t>Spend time developing material and engaging with students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D1D131-4749-4B3B-B9E1-294E66719AE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829734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Customize curricula to meet needs</a:t>
            </a:r>
          </a:p>
          <a:p>
            <a:r>
              <a:rPr lang="en-US" dirty="0"/>
              <a:t>Allow concurrent enrollment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D1D131-4749-4B3B-B9E1-294E66719AE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628492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Do this by focusing on skill prerequisites instead of course </a:t>
            </a:r>
            <a:r>
              <a:rPr lang="en-US" dirty="0" err="1"/>
              <a:t>prereqs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D1D131-4749-4B3B-B9E1-294E66719AE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968042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Can do this in Canvas already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D1D131-4749-4B3B-B9E1-294E66719AE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079814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Bring it all together in a capstone</a:t>
            </a:r>
          </a:p>
          <a:p>
            <a:r>
              <a:rPr lang="en-US" dirty="0"/>
              <a:t>Drive learning outcomes</a:t>
            </a:r>
          </a:p>
          <a:p>
            <a:r>
              <a:rPr lang="en-US" dirty="0"/>
              <a:t>More faculty time here, less elsewhere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D1D131-4749-4B3B-B9E1-294E66719AE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878972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Available now!</a:t>
            </a:r>
          </a:p>
          <a:p>
            <a:r>
              <a:rPr lang="en-US" dirty="0"/>
              <a:t>Free trial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D1D131-4749-4B3B-B9E1-294E66719AED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127732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Many ways to expand these courses in the future.</a:t>
            </a:r>
          </a:p>
          <a:p>
            <a:r>
              <a:rPr lang="en-US" dirty="0"/>
              <a:t>Good return on investment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D1D131-4749-4B3B-B9E1-294E66719AED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592556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Sign up for free trial</a:t>
            </a:r>
          </a:p>
          <a:p>
            <a:r>
              <a:rPr lang="en-US" dirty="0"/>
              <a:t>Find me online @russfeld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D1D131-4749-4B3B-B9E1-294E66719AED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81563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Classes are too full, few complete minor</a:t>
            </a:r>
          </a:p>
          <a:p>
            <a:r>
              <a:rPr lang="en-US" dirty="0"/>
              <a:t>Growing demand for CS skills</a:t>
            </a:r>
          </a:p>
          <a:p>
            <a:r>
              <a:rPr lang="en-US" dirty="0"/>
              <a:t>&lt;quote&gt;</a:t>
            </a:r>
          </a:p>
          <a:p>
            <a:r>
              <a:rPr lang="en-US" dirty="0"/>
              <a:t>Can’t just hire more faculty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D1D131-4749-4B3B-B9E1-294E66719AE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50267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Think outside the box</a:t>
            </a:r>
          </a:p>
          <a:p>
            <a:r>
              <a:rPr lang="en-US" dirty="0"/>
              <a:t>&lt;quote&gt;</a:t>
            </a:r>
          </a:p>
          <a:p>
            <a:r>
              <a:rPr lang="en-US" dirty="0"/>
              <a:t>Rethink education, challenge assumptions</a:t>
            </a:r>
          </a:p>
          <a:p>
            <a:r>
              <a:rPr lang="en-US" dirty="0"/>
              <a:t>SIGCSE session – rebuild education from the ground up after catastrophe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D1D131-4749-4B3B-B9E1-294E66719AE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16970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Ideal form – one student, one master</a:t>
            </a:r>
          </a:p>
          <a:p>
            <a:r>
              <a:rPr lang="en-US" dirty="0"/>
              <a:t>apprenticeships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D1D131-4749-4B3B-B9E1-294E66719AE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72131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How to teach more students?</a:t>
            </a:r>
          </a:p>
          <a:p>
            <a:r>
              <a:rPr lang="en-US" dirty="0"/>
              <a:t>Maximize educational quality while teaching more students</a:t>
            </a:r>
          </a:p>
          <a:p>
            <a:r>
              <a:rPr lang="en-US" dirty="0"/>
              <a:t>I love scalability problems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D1D131-4749-4B3B-B9E1-294E66719AE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28945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Traditional approach – few students, quality education</a:t>
            </a:r>
          </a:p>
          <a:p>
            <a:r>
              <a:rPr lang="en-US" dirty="0"/>
              <a:t>Scale up – becomes large classes, inflexible, too much time lecturing and grading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D1D131-4749-4B3B-B9E1-294E66719AE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3032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Apply that to online learning – poor quality</a:t>
            </a:r>
          </a:p>
          <a:p>
            <a:r>
              <a:rPr lang="en-US" dirty="0"/>
              <a:t>Hybrid – students feel like second class citizens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D1D131-4749-4B3B-B9E1-294E66719AE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429443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Can we take the things that make education on the small scale so good, and scale it up so that it works online using technology?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D1D131-4749-4B3B-B9E1-294E66719AE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344502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want to build that</a:t>
            </a:r>
          </a:p>
          <a:p>
            <a:r>
              <a:rPr lang="en-US" dirty="0"/>
              <a:t>Teach cs while being scalable</a:t>
            </a:r>
          </a:p>
          <a:p>
            <a:r>
              <a:rPr lang="en-US" dirty="0"/>
              <a:t>Follow tutorials and videos on right</a:t>
            </a:r>
          </a:p>
          <a:p>
            <a:r>
              <a:rPr lang="en-US" dirty="0"/>
              <a:t>Write code on left</a:t>
            </a:r>
          </a:p>
          <a:p>
            <a:r>
              <a:rPr lang="en-US" dirty="0"/>
              <a:t>Work directly in browser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D1D131-4749-4B3B-B9E1-294E66719AE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98721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8128AB-A50F-478E-917D-022FE32166E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E7F9BCC-D641-4F44-84C3-266A2174539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0072B7-F348-45B4-9E8C-D4EFAD016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314364-7E69-4F73-9DD5-48F2FB5A9555}" type="datetimeFigureOut">
              <a:rPr lang="en-US" smtClean="0"/>
              <a:t>9/20/2019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BFA7B9-CF03-4087-B34E-3EC0E7373A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58F2AA-CAD6-481F-BE27-4ABD5576BC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0EB504-DC0A-4586-9B14-1F1E2E16AE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77605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5AF3B2-4127-4D49-ADD2-9CE4770E41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504AABA-7216-44BF-93B2-9B86559CAC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2201D4-6E41-4237-9B2A-01834B1626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314364-7E69-4F73-9DD5-48F2FB5A9555}" type="datetimeFigureOut">
              <a:rPr lang="en-US" smtClean="0"/>
              <a:t>9/20/2019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27C24E-BED9-4310-AFE5-FB8E096795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F61CE6-24E1-4A78-BF15-1BA9A0D734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0EB504-DC0A-4586-9B14-1F1E2E16AE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31132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4795975-DEB2-49E2-B1C4-30193476321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696A75F-05E2-4A7A-81EE-DB5D841D400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0BE8E5-89BE-4225-903C-4BD7DD3819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314364-7E69-4F73-9DD5-48F2FB5A9555}" type="datetimeFigureOut">
              <a:rPr lang="en-US" smtClean="0"/>
              <a:t>9/20/2019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5215BA-E053-485B-B018-4D15D6AD43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008EB5-5EF9-4A54-9B6A-65C21DC5E6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0EB504-DC0A-4586-9B14-1F1E2E16AE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85776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48DF92-8453-487F-BF9D-65B88AB661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B3BA2C-2B04-490E-9EAB-3447E2A49A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2F4B0B-44C3-4D4C-8464-DD33A2DBF5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314364-7E69-4F73-9DD5-48F2FB5A9555}" type="datetimeFigureOut">
              <a:rPr lang="en-US" smtClean="0"/>
              <a:t>9/20/2019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7F22EC-F658-449B-B2C6-CE38D8EE63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BFD978-801B-4351-803D-78E31FA174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0EB504-DC0A-4586-9B14-1F1E2E16AE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06778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E7B3C3-D13E-4D06-8C67-11F355F8CC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35DA06-2F8A-4A9B-A3BA-95A0AA9EFE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7D10D4-6298-4077-B0D8-4FEA0D846E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314364-7E69-4F73-9DD5-48F2FB5A9555}" type="datetimeFigureOut">
              <a:rPr lang="en-US" smtClean="0"/>
              <a:t>9/20/2019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EA8B9D-6B65-482F-8614-17F26FB286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D6066E-B944-4C93-99E1-9482CF2AE2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0EB504-DC0A-4586-9B14-1F1E2E16AE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63112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A6D9B6-28B8-44C2-AB9C-110CAEE294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C8BA49-D114-439F-8A02-E2D155B3D49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A5227E-15F5-41FA-BC29-C272AB7A33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AD751C5-2A9B-4B5B-A9A2-6431112321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314364-7E69-4F73-9DD5-48F2FB5A9555}" type="datetimeFigureOut">
              <a:rPr lang="en-US" smtClean="0"/>
              <a:t>9/20/2019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B6B3E4-3F22-45A7-9FCB-268B8097C3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3C6590-5555-4739-9C56-4C7D69A735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0EB504-DC0A-4586-9B14-1F1E2E16AE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73531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11F018-14A3-4A44-BE55-9637750BEF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7060C5-5450-4037-81A7-05988E1424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8AA0F2B-AFD0-4BD7-AE71-065EC6287C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8806D69-3F65-4885-9375-BF63138B6DD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309AE4D-E9D6-412F-825A-D505B0B515C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B294D94-C649-46EE-BDCB-79DDC8CE75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314364-7E69-4F73-9DD5-48F2FB5A9555}" type="datetimeFigureOut">
              <a:rPr lang="en-US" smtClean="0"/>
              <a:t>9/20/2019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C35F43C-B73A-4820-995A-ECE7D9E082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1274DA3-5CBD-4BD3-A499-A488065FDD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0EB504-DC0A-4586-9B14-1F1E2E16AE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89584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E786DA-DCC5-4869-BB89-555E38E468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D9D8B2D-0966-4C0D-A2D6-A97D8A427E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314364-7E69-4F73-9DD5-48F2FB5A9555}" type="datetimeFigureOut">
              <a:rPr lang="en-US" smtClean="0"/>
              <a:t>9/20/2019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5868948-521E-4175-AF65-46AF966991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1627C69-5502-4C31-AA00-792CA07F42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0EB504-DC0A-4586-9B14-1F1E2E16AE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79604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B70C724-5891-4E47-8442-B10C7379DF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314364-7E69-4F73-9DD5-48F2FB5A9555}" type="datetimeFigureOut">
              <a:rPr lang="en-US" smtClean="0"/>
              <a:t>9/20/2019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45C3AF5-ED6F-405C-BD2D-5B6CF4D03E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4F4A18-66B3-4D6D-B579-8BA617B403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0EB504-DC0A-4586-9B14-1F1E2E16AE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95284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7EFA50-6A93-414A-ABD0-A3D48AE864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FF63D9-4B1F-4005-9490-D188B45BA5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55B2D74-3F0D-465D-892E-3BB24FD9EC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3924C47-2AC0-4701-82C7-6A0038EF14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314364-7E69-4F73-9DD5-48F2FB5A9555}" type="datetimeFigureOut">
              <a:rPr lang="en-US" smtClean="0"/>
              <a:t>9/20/2019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FF2A021-12DC-45B3-896F-524F78F835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09BBAF-A025-4F0A-8876-604CE87E15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0EB504-DC0A-4586-9B14-1F1E2E16AE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68381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449222-44CF-4FDD-B73A-1183B9F526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D83B188-2C77-4C92-BB10-55C37357C8F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44E5D8E-3080-4F08-9B31-52BDA02592E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3A3493D-E933-41B2-8963-F2B9258AAD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314364-7E69-4F73-9DD5-48F2FB5A9555}" type="datetimeFigureOut">
              <a:rPr lang="en-US" smtClean="0"/>
              <a:t>9/20/2019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29938F-B383-4C8E-8B19-70FD68A6BE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BE8ABA1-1D76-41FA-B86A-D4774B518E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0EB504-DC0A-4586-9B14-1F1E2E16AE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8988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7CDAC70-4A3C-4AC7-9AC3-B4E821D01E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CE8C52-8F6F-42F7-9AE5-85096353C5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C7B699-1222-46E7-91FA-49491A6E5EF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314364-7E69-4F73-9DD5-48F2FB5A9555}" type="datetimeFigureOut">
              <a:rPr lang="en-US" smtClean="0"/>
              <a:t>9/20/2019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45D3B7-4E52-4B81-ACDE-8FC69D2F580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69ACB0-9F5A-4971-AF54-E30847AEE9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0EB504-DC0A-4586-9B14-1F1E2E16AE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82566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 Black" panose="020B0A040201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pixelstech.net/article/1327753273-30-Minute-Exercise-to-Become-a-Better-Programmer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giphy.com/gifs/wolfram-research-data-visualization-3o6Ygfw40tlnPhX87m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giphy.com/gifs/dreamworks-lets-do-this-kung-fu-panda-master-shifu-QxZ0nbcVgMlPlnfZos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giphy.com/gifs/the-simpsons-class-dont-care-W1VdPHo8Ft3Es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hyperlink" Target="https://giphy.com/gifs/uviccampuslife-classroom-lecture-uvic-piZ2mYa0R9zzBpT9yb" TargetMode="Externa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825E5552-8894-41DF-8C99-946528B454B6}"/>
              </a:ext>
            </a:extLst>
          </p:cNvPr>
          <p:cNvSpPr/>
          <p:nvPr/>
        </p:nvSpPr>
        <p:spPr>
          <a:xfrm>
            <a:off x="0" y="4262014"/>
            <a:ext cx="12192000" cy="1640845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07E8D96-22B5-43A2-BD68-21A1F19B19B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" y="4262014"/>
            <a:ext cx="12191999" cy="986246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9481BC"/>
                </a:solidFill>
                <a:latin typeface="+mn-lt"/>
              </a:rPr>
              <a:t>Computer Science in the Real World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28130F4-879C-4E5B-9686-17A8914A7B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43335" y="5248260"/>
            <a:ext cx="9705327" cy="550309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chemeClr val="bg2">
                    <a:lumMod val="90000"/>
                  </a:schemeClr>
                </a:solidFill>
                <a:latin typeface="+mj-lt"/>
                <a:cs typeface="Arial" panose="020B0604020202020204" pitchFamily="34" charset="0"/>
              </a:rPr>
              <a:t>Russell Feldhausen (@russfeld)               Have a Byte 2019</a:t>
            </a:r>
          </a:p>
        </p:txBody>
      </p:sp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7B00C3CE-803A-4595-A1ED-0781F867D0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9089" y="0"/>
            <a:ext cx="8093822" cy="4291910"/>
          </a:xfrm>
          <a:prstGeom prst="rect">
            <a:avLst/>
          </a:prstGeom>
        </p:spPr>
      </p:pic>
      <p:pic>
        <p:nvPicPr>
          <p:cNvPr id="15" name="Picture 14" descr="A close up of a sign&#10;&#10;Description automatically generated">
            <a:extLst>
              <a:ext uri="{FF2B5EF4-FFF2-40B4-BE49-F238E27FC236}">
                <a16:creationId xmlns:a16="http://schemas.microsoft.com/office/drawing/2014/main" id="{82657040-C554-4626-B7BA-886AD9D16D9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6320" y="6139484"/>
            <a:ext cx="4319359" cy="439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20438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3CFB36B-2D5A-49AD-AD6D-E22703EECDAB}"/>
              </a:ext>
            </a:extLst>
          </p:cNvPr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BABA35A9-87F4-46F5-9599-D9E8030B1120}"/>
              </a:ext>
            </a:extLst>
          </p:cNvPr>
          <p:cNvSpPr txBox="1">
            <a:spLocks/>
          </p:cNvSpPr>
          <p:nvPr/>
        </p:nvSpPr>
        <p:spPr>
          <a:xfrm>
            <a:off x="6095999" y="2766218"/>
            <a:ext cx="609600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 Black" panose="020B0A04020102020204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en-US" sz="5400" dirty="0">
                <a:solidFill>
                  <a:schemeClr val="bg2">
                    <a:lumMod val="90000"/>
                  </a:schemeClr>
                </a:solidFill>
                <a:latin typeface="+mj-lt"/>
              </a:rPr>
              <a:t>Small Lessons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25B911A-9BC5-4D37-B5FD-76DF5B4172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4625" y="517525"/>
            <a:ext cx="4106749" cy="5751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4116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3F774D9-AD27-4BDE-9108-35DB407AF2E6}"/>
              </a:ext>
            </a:extLst>
          </p:cNvPr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BABA35A9-87F4-46F5-9599-D9E8030B1120}"/>
              </a:ext>
            </a:extLst>
          </p:cNvPr>
          <p:cNvSpPr txBox="1">
            <a:spLocks/>
          </p:cNvSpPr>
          <p:nvPr/>
        </p:nvSpPr>
        <p:spPr>
          <a:xfrm>
            <a:off x="152400" y="2766217"/>
            <a:ext cx="6096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 Black" panose="020B0A04020102020204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en-US" sz="5400" dirty="0">
                <a:solidFill>
                  <a:schemeClr val="bg2">
                    <a:lumMod val="90000"/>
                  </a:schemeClr>
                </a:solidFill>
                <a:latin typeface="+mj-lt"/>
              </a:rPr>
              <a:t>Instant Feedback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DD0A8C1-26D0-4441-9C44-F2F27BBCBB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0800" y="635507"/>
            <a:ext cx="5390606" cy="5586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83315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2D273E17-ACD1-4247-B004-71A2F1A5EAA7}"/>
              </a:ext>
            </a:extLst>
          </p:cNvPr>
          <p:cNvSpPr txBox="1">
            <a:spLocks/>
          </p:cNvSpPr>
          <p:nvPr/>
        </p:nvSpPr>
        <p:spPr>
          <a:xfrm>
            <a:off x="368573" y="4100294"/>
            <a:ext cx="1145485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 Black" panose="020B0A04020102020204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en-US" sz="5400" dirty="0">
                <a:solidFill>
                  <a:schemeClr val="bg2">
                    <a:lumMod val="90000"/>
                  </a:schemeClr>
                </a:solidFill>
                <a:latin typeface="+mj-lt"/>
              </a:rPr>
              <a:t>Develop &amp; Engage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459FA16-1D7D-489D-878E-183135E45F7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" r="706"/>
          <a:stretch/>
        </p:blipFill>
        <p:spPr>
          <a:xfrm>
            <a:off x="467180" y="443052"/>
            <a:ext cx="5457729" cy="3429000"/>
          </a:xfrm>
          <a:prstGeom prst="rect">
            <a:avLst/>
          </a:prstGeom>
        </p:spPr>
      </p:pic>
      <p:pic>
        <p:nvPicPr>
          <p:cNvPr id="8" name="Picture 7" descr="A person standing in front of a blackboard&#10;&#10;Description automatically generated">
            <a:extLst>
              <a:ext uri="{FF2B5EF4-FFF2-40B4-BE49-F238E27FC236}">
                <a16:creationId xmlns:a16="http://schemas.microsoft.com/office/drawing/2014/main" id="{2C6684FE-568D-448A-B0F5-0D16181EA6E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09" r="7819"/>
          <a:stretch/>
        </p:blipFill>
        <p:spPr>
          <a:xfrm>
            <a:off x="6267093" y="443052"/>
            <a:ext cx="5457729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94790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21431655-4FDF-4CA5-9265-116A1B86D93C}"/>
              </a:ext>
            </a:extLst>
          </p:cNvPr>
          <p:cNvSpPr txBox="1">
            <a:spLocks/>
          </p:cNvSpPr>
          <p:nvPr/>
        </p:nvSpPr>
        <p:spPr>
          <a:xfrm>
            <a:off x="155844" y="857250"/>
            <a:ext cx="3486150" cy="20309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 Black" panose="020B0A04020102020204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en-US" sz="5400" dirty="0">
                <a:solidFill>
                  <a:schemeClr val="bg2">
                    <a:lumMod val="90000"/>
                  </a:schemeClr>
                </a:solidFill>
                <a:latin typeface="+mj-lt"/>
              </a:rPr>
              <a:t>Customized Curricula</a:t>
            </a: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29D2EC66-0EDE-4EC8-BE04-63984BB077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1578" y="857250"/>
            <a:ext cx="8054578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46308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5AFD9189-C9C3-4E63-99BA-92AF17ECE3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03433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7076B03-6B19-4CD6-A2B4-781715E0ADAE}"/>
              </a:ext>
            </a:extLst>
          </p:cNvPr>
          <p:cNvSpPr txBox="1"/>
          <p:nvPr/>
        </p:nvSpPr>
        <p:spPr>
          <a:xfrm>
            <a:off x="972083" y="6581001"/>
            <a:ext cx="70622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Source: </a:t>
            </a:r>
            <a:r>
              <a:rPr lang="en-US" sz="1200" dirty="0">
                <a:hlinkClick r:id="rId4"/>
              </a:rPr>
              <a:t>https://www.pixelstech.net/article/1327753273-30-Minute-Exercise-to-Become-a-Better-Programmer</a:t>
            </a:r>
            <a:endParaRPr lang="en-US" sz="1200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1AE5700-3839-4C7B-B043-CF926CD8BE9F}"/>
              </a:ext>
            </a:extLst>
          </p:cNvPr>
          <p:cNvSpPr txBox="1">
            <a:spLocks/>
          </p:cNvSpPr>
          <p:nvPr/>
        </p:nvSpPr>
        <p:spPr>
          <a:xfrm>
            <a:off x="8370093" y="4083114"/>
            <a:ext cx="3486150" cy="177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 Black" panose="020B0A04020102020204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en-US" sz="5400" dirty="0">
                <a:solidFill>
                  <a:schemeClr val="bg2">
                    <a:lumMod val="90000"/>
                  </a:schemeClr>
                </a:solidFill>
                <a:latin typeface="+mj-lt"/>
              </a:rPr>
              <a:t>Individual Skills</a:t>
            </a:r>
          </a:p>
        </p:txBody>
      </p:sp>
    </p:spTree>
    <p:extLst>
      <p:ext uri="{BB962C8B-B14F-4D97-AF65-F5344CB8AC3E}">
        <p14:creationId xmlns:p14="http://schemas.microsoft.com/office/powerpoint/2010/main" val="10720140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91AE5700-3839-4C7B-B043-CF926CD8BE9F}"/>
              </a:ext>
            </a:extLst>
          </p:cNvPr>
          <p:cNvSpPr txBox="1">
            <a:spLocks/>
          </p:cNvSpPr>
          <p:nvPr/>
        </p:nvSpPr>
        <p:spPr>
          <a:xfrm>
            <a:off x="497941" y="300144"/>
            <a:ext cx="1120819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 Black" panose="020B0A04020102020204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en-US" sz="5400" dirty="0">
                <a:solidFill>
                  <a:schemeClr val="bg2">
                    <a:lumMod val="90000"/>
                  </a:schemeClr>
                </a:solidFill>
                <a:latin typeface="+mj-lt"/>
              </a:rPr>
              <a:t>… using Modules &amp; Prerequisites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D29BCFC-1AF8-464D-B240-6FFA275D01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6937" y="1943100"/>
            <a:ext cx="7858125" cy="3752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64878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1E26CAFA-0A94-40A0-94EC-491A6E040C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257800" cy="4351338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chemeClr val="bg2">
                    <a:lumMod val="90000"/>
                  </a:schemeClr>
                </a:solidFill>
              </a:rPr>
              <a:t>Identify Solvable Real World Problem</a:t>
            </a:r>
          </a:p>
          <a:p>
            <a:r>
              <a:rPr lang="en-US" sz="3600" dirty="0">
                <a:solidFill>
                  <a:schemeClr val="bg2">
                    <a:lumMod val="90000"/>
                  </a:schemeClr>
                </a:solidFill>
              </a:rPr>
              <a:t>Select Data Structures &amp; Algorithms</a:t>
            </a:r>
          </a:p>
          <a:p>
            <a:r>
              <a:rPr lang="en-US" sz="3600" dirty="0">
                <a:solidFill>
                  <a:schemeClr val="bg2">
                    <a:lumMod val="90000"/>
                  </a:schemeClr>
                </a:solidFill>
              </a:rPr>
              <a:t>Implement Software to Specification</a:t>
            </a:r>
          </a:p>
          <a:p>
            <a:r>
              <a:rPr lang="en-US" sz="3600" dirty="0">
                <a:solidFill>
                  <a:schemeClr val="bg2">
                    <a:lumMod val="90000"/>
                  </a:schemeClr>
                </a:solidFill>
              </a:rPr>
              <a:t>Debug &amp; Test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F295D04-8E63-4622-9802-759BD12C90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4670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5400" dirty="0">
                <a:solidFill>
                  <a:schemeClr val="bg2">
                    <a:lumMod val="90000"/>
                  </a:schemeClr>
                </a:solidFill>
                <a:latin typeface="+mj-lt"/>
              </a:rPr>
              <a:t>Certificate Capstone Project</a:t>
            </a: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F90CFA8C-FE57-4792-ADD2-BA2AA0F48C4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8099" y="1825626"/>
            <a:ext cx="4145699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49C26BF5-E987-444F-A30A-8123AF5063B2}"/>
              </a:ext>
            </a:extLst>
          </p:cNvPr>
          <p:cNvSpPr txBox="1"/>
          <p:nvPr/>
        </p:nvSpPr>
        <p:spPr>
          <a:xfrm>
            <a:off x="6403236" y="6581001"/>
            <a:ext cx="578876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Source: </a:t>
            </a:r>
            <a:r>
              <a:rPr lang="en-US" sz="1200" dirty="0">
                <a:hlinkClick r:id="rId4"/>
              </a:rPr>
              <a:t>https://giphy.com/gifs/wolfram-research-data-visualization-3o6Ygfw40tlnPhX87m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96147102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295D04-8E63-4622-9802-759BD12C90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4670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5400" dirty="0">
                <a:solidFill>
                  <a:schemeClr val="bg2">
                    <a:lumMod val="90000"/>
                  </a:schemeClr>
                </a:solidFill>
                <a:latin typeface="+mj-lt"/>
              </a:rPr>
              <a:t>Available Today!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0FD4862F-8172-470A-80E6-F74F99C633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400" b="1" dirty="0">
                <a:solidFill>
                  <a:srgbClr val="9481BC"/>
                </a:solidFill>
              </a:rPr>
              <a:t>Computer Science Undergraduate Certificate</a:t>
            </a:r>
          </a:p>
          <a:p>
            <a:pPr lvl="1"/>
            <a:r>
              <a:rPr lang="en-US" sz="3200" dirty="0">
                <a:solidFill>
                  <a:schemeClr val="bg2">
                    <a:lumMod val="90000"/>
                  </a:schemeClr>
                </a:solidFill>
              </a:rPr>
              <a:t>4 Courses, 14 Credits (5 courses, 17 Credits in Fall 2020)</a:t>
            </a:r>
          </a:p>
          <a:p>
            <a:pPr lvl="1"/>
            <a:r>
              <a:rPr lang="en-US" sz="3200" dirty="0">
                <a:solidFill>
                  <a:schemeClr val="bg2">
                    <a:lumMod val="90000"/>
                  </a:schemeClr>
                </a:solidFill>
              </a:rPr>
              <a:t>Any K-State Student</a:t>
            </a:r>
          </a:p>
          <a:p>
            <a:pPr lvl="1"/>
            <a:r>
              <a:rPr lang="en-US" sz="3200" dirty="0">
                <a:solidFill>
                  <a:schemeClr val="bg2">
                    <a:lumMod val="90000"/>
                  </a:schemeClr>
                </a:solidFill>
              </a:rPr>
              <a:t>Java or Python</a:t>
            </a:r>
          </a:p>
          <a:p>
            <a:pPr lvl="1"/>
            <a:r>
              <a:rPr lang="en-US" sz="3200" dirty="0">
                <a:solidFill>
                  <a:schemeClr val="bg2">
                    <a:lumMod val="90000"/>
                  </a:schemeClr>
                </a:solidFill>
              </a:rPr>
              <a:t>100% Online</a:t>
            </a:r>
          </a:p>
          <a:p>
            <a:pPr lvl="1"/>
            <a:r>
              <a:rPr lang="en-US" sz="3200" dirty="0">
                <a:solidFill>
                  <a:schemeClr val="bg2">
                    <a:lumMod val="90000"/>
                  </a:schemeClr>
                </a:solidFill>
              </a:rPr>
              <a:t>Designed for Non-CS Majors</a:t>
            </a:r>
          </a:p>
        </p:txBody>
      </p:sp>
      <p:pic>
        <p:nvPicPr>
          <p:cNvPr id="12" name="Picture 11" descr="A close up of a logo&#10;&#10;Description automatically generated">
            <a:extLst>
              <a:ext uri="{FF2B5EF4-FFF2-40B4-BE49-F238E27FC236}">
                <a16:creationId xmlns:a16="http://schemas.microsoft.com/office/drawing/2014/main" id="{F7B3A050-5AC5-430A-AF1B-D47375C47F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5810" y="3829050"/>
            <a:ext cx="5058263" cy="2682245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ABD28E04-7CCF-4FFD-BE44-0753770EFA0C}"/>
              </a:ext>
            </a:extLst>
          </p:cNvPr>
          <p:cNvSpPr txBox="1">
            <a:spLocks/>
          </p:cNvSpPr>
          <p:nvPr/>
        </p:nvSpPr>
        <p:spPr>
          <a:xfrm>
            <a:off x="387927" y="5127404"/>
            <a:ext cx="698269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 Black" panose="020B0A04020102020204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en-US" sz="5400" dirty="0">
                <a:solidFill>
                  <a:schemeClr val="bg2">
                    <a:lumMod val="90000"/>
                  </a:schemeClr>
                </a:solidFill>
                <a:latin typeface="+mj-lt"/>
              </a:rPr>
              <a:t>FREE TRIAL!</a:t>
            </a:r>
          </a:p>
        </p:txBody>
      </p:sp>
    </p:spTree>
    <p:extLst>
      <p:ext uri="{BB962C8B-B14F-4D97-AF65-F5344CB8AC3E}">
        <p14:creationId xmlns:p14="http://schemas.microsoft.com/office/powerpoint/2010/main" val="415603498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295D04-8E63-4622-9802-759BD12C90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4670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5400" dirty="0">
                <a:solidFill>
                  <a:schemeClr val="bg2">
                    <a:lumMod val="90000"/>
                  </a:schemeClr>
                </a:solidFill>
                <a:latin typeface="+mj-lt"/>
              </a:rPr>
              <a:t>Possible Future Plans*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0FD4862F-8172-470A-80E6-F74F99C633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 fontScale="85000" lnSpcReduction="20000"/>
          </a:bodyPr>
          <a:lstStyle/>
          <a:p>
            <a:r>
              <a:rPr lang="en-US" sz="3200" dirty="0">
                <a:solidFill>
                  <a:schemeClr val="bg2">
                    <a:lumMod val="90000"/>
                  </a:schemeClr>
                </a:solidFill>
              </a:rPr>
              <a:t>Applied Computer Science Degree (with Arts &amp; Sciences)</a:t>
            </a:r>
          </a:p>
          <a:p>
            <a:r>
              <a:rPr lang="en-US" sz="3200" dirty="0">
                <a:solidFill>
                  <a:schemeClr val="bg2">
                    <a:lumMod val="90000"/>
                  </a:schemeClr>
                </a:solidFill>
              </a:rPr>
              <a:t>High School Programs</a:t>
            </a:r>
          </a:p>
          <a:p>
            <a:r>
              <a:rPr lang="en-US" sz="3200" dirty="0">
                <a:solidFill>
                  <a:schemeClr val="bg2">
                    <a:lumMod val="90000"/>
                  </a:schemeClr>
                </a:solidFill>
              </a:rPr>
              <a:t>Teacher Training Programs </a:t>
            </a:r>
          </a:p>
          <a:p>
            <a:r>
              <a:rPr lang="en-US" sz="3200" dirty="0">
                <a:solidFill>
                  <a:schemeClr val="bg2">
                    <a:lumMod val="90000"/>
                  </a:schemeClr>
                </a:solidFill>
              </a:rPr>
              <a:t>Industry Certifications</a:t>
            </a:r>
          </a:p>
          <a:p>
            <a:r>
              <a:rPr lang="en-US" sz="3200" dirty="0">
                <a:solidFill>
                  <a:schemeClr val="bg2">
                    <a:lumMod val="90000"/>
                  </a:schemeClr>
                </a:solidFill>
              </a:rPr>
              <a:t>Additional Programming Languages</a:t>
            </a:r>
          </a:p>
          <a:p>
            <a:r>
              <a:rPr lang="en-US" sz="3200" dirty="0">
                <a:solidFill>
                  <a:schemeClr val="bg2">
                    <a:lumMod val="90000"/>
                  </a:schemeClr>
                </a:solidFill>
              </a:rPr>
              <a:t>Upper Level CS Courses</a:t>
            </a:r>
          </a:p>
          <a:p>
            <a:r>
              <a:rPr lang="en-US" sz="3200" dirty="0">
                <a:solidFill>
                  <a:schemeClr val="bg2">
                    <a:lumMod val="90000"/>
                  </a:schemeClr>
                </a:solidFill>
              </a:rPr>
              <a:t>Cross-Discipline Capstone Projects</a:t>
            </a:r>
          </a:p>
          <a:p>
            <a:r>
              <a:rPr lang="en-US" sz="3200" dirty="0">
                <a:solidFill>
                  <a:schemeClr val="bg2">
                    <a:lumMod val="90000"/>
                  </a:schemeClr>
                </a:solidFill>
              </a:rPr>
              <a:t>…and more!</a:t>
            </a:r>
          </a:p>
          <a:p>
            <a:pPr marL="0" indent="0">
              <a:buNone/>
            </a:pPr>
            <a:endParaRPr lang="en-US" sz="3200" i="1" dirty="0">
              <a:solidFill>
                <a:schemeClr val="bg2">
                  <a:lumMod val="90000"/>
                </a:schemeClr>
              </a:solidFill>
            </a:endParaRPr>
          </a:p>
          <a:p>
            <a:pPr marL="0" indent="0">
              <a:buNone/>
            </a:pPr>
            <a:r>
              <a:rPr lang="en-US" sz="3200" i="1" dirty="0">
                <a:solidFill>
                  <a:srgbClr val="9481BC"/>
                </a:solidFill>
              </a:rPr>
              <a:t>*Subject to change – nothing is set in stone yet</a:t>
            </a:r>
          </a:p>
        </p:txBody>
      </p:sp>
    </p:spTree>
    <p:extLst>
      <p:ext uri="{BB962C8B-B14F-4D97-AF65-F5344CB8AC3E}">
        <p14:creationId xmlns:p14="http://schemas.microsoft.com/office/powerpoint/2010/main" val="262765345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3F774D9-AD27-4BDE-9108-35DB407AF2E6}"/>
              </a:ext>
            </a:extLst>
          </p:cNvPr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BABA35A9-87F4-46F5-9599-D9E8030B1120}"/>
              </a:ext>
            </a:extLst>
          </p:cNvPr>
          <p:cNvSpPr txBox="1">
            <a:spLocks/>
          </p:cNvSpPr>
          <p:nvPr/>
        </p:nvSpPr>
        <p:spPr>
          <a:xfrm>
            <a:off x="0" y="5537734"/>
            <a:ext cx="6096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 Black" panose="020B0A04020102020204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en-US" sz="5400" dirty="0">
                <a:solidFill>
                  <a:srgbClr val="9481BC"/>
                </a:solidFill>
                <a:latin typeface="+mj-lt"/>
              </a:rPr>
              <a:t>Thank You!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71A910F-FE8B-4565-9B90-E8C8CF83BD44}"/>
              </a:ext>
            </a:extLst>
          </p:cNvPr>
          <p:cNvSpPr txBox="1">
            <a:spLocks/>
          </p:cNvSpPr>
          <p:nvPr/>
        </p:nvSpPr>
        <p:spPr>
          <a:xfrm>
            <a:off x="6198606" y="217283"/>
            <a:ext cx="6096000" cy="17657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 Black" panose="020B0A04020102020204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en-US" sz="5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CC 210 Free Trial!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27CEEE5-D449-447E-98CE-3D9A930EAD02}"/>
              </a:ext>
            </a:extLst>
          </p:cNvPr>
          <p:cNvSpPr txBox="1">
            <a:spLocks/>
          </p:cNvSpPr>
          <p:nvPr/>
        </p:nvSpPr>
        <p:spPr>
          <a:xfrm>
            <a:off x="6096000" y="4874953"/>
            <a:ext cx="6096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 Black" panose="020B0A04020102020204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en-US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Must be current K-State Student, Faculty, or Staff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5EF46452-FCA2-4827-9F9E-6D9139B5898F}"/>
              </a:ext>
            </a:extLst>
          </p:cNvPr>
          <p:cNvSpPr txBox="1">
            <a:spLocks/>
          </p:cNvSpPr>
          <p:nvPr/>
        </p:nvSpPr>
        <p:spPr>
          <a:xfrm>
            <a:off x="25652" y="493310"/>
            <a:ext cx="6096000" cy="10844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 Black" panose="020B0A04020102020204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en-US" sz="5400" b="1" dirty="0">
                <a:solidFill>
                  <a:srgbClr val="9481BC"/>
                </a:solidFill>
                <a:latin typeface="+mj-lt"/>
              </a:rPr>
              <a:t>Russell Feldhausen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296213E8-2903-4C42-9D98-562416A7B33B}"/>
              </a:ext>
            </a:extLst>
          </p:cNvPr>
          <p:cNvSpPr txBox="1">
            <a:spLocks/>
          </p:cNvSpPr>
          <p:nvPr/>
        </p:nvSpPr>
        <p:spPr>
          <a:xfrm>
            <a:off x="-38477" y="1058679"/>
            <a:ext cx="6096000" cy="141122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 Black" panose="020B0A04020102020204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en-US" sz="3200" b="1" dirty="0">
                <a:solidFill>
                  <a:schemeClr val="bg2">
                    <a:lumMod val="90000"/>
                  </a:schemeClr>
                </a:solidFill>
                <a:latin typeface="+mj-lt"/>
              </a:rPr>
              <a:t>@russfeld</a:t>
            </a:r>
          </a:p>
          <a:p>
            <a:pPr algn="ctr"/>
            <a:r>
              <a:rPr lang="en-US" sz="3200" dirty="0">
                <a:solidFill>
                  <a:schemeClr val="bg2">
                    <a:lumMod val="90000"/>
                  </a:schemeClr>
                </a:solidFill>
                <a:latin typeface="+mj-lt"/>
              </a:rPr>
              <a:t>russfeld.me/talks/haveabyte2019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BCB2B8FE-2D1D-48F0-9515-6B07ADA6578D}"/>
              </a:ext>
            </a:extLst>
          </p:cNvPr>
          <p:cNvSpPr txBox="1">
            <a:spLocks/>
          </p:cNvSpPr>
          <p:nvPr/>
        </p:nvSpPr>
        <p:spPr>
          <a:xfrm>
            <a:off x="0" y="4053949"/>
            <a:ext cx="6096000" cy="15863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 Black" panose="020B0A04020102020204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en-US" sz="3600" b="1" dirty="0">
                <a:solidFill>
                  <a:srgbClr val="9481BC"/>
                </a:solidFill>
                <a:latin typeface="+mj-lt"/>
              </a:rPr>
              <a:t>More Information</a:t>
            </a:r>
            <a:endParaRPr lang="en-US" sz="3600" dirty="0">
              <a:solidFill>
                <a:schemeClr val="bg2">
                  <a:lumMod val="90000"/>
                </a:schemeClr>
              </a:solidFill>
              <a:latin typeface="+mj-lt"/>
            </a:endParaRPr>
          </a:p>
          <a:p>
            <a:pPr algn="ctr">
              <a:lnSpc>
                <a:spcPct val="100000"/>
              </a:lnSpc>
              <a:spcAft>
                <a:spcPts val="600"/>
              </a:spcAft>
            </a:pPr>
            <a:r>
              <a:rPr lang="en-US" sz="2300" dirty="0">
                <a:solidFill>
                  <a:schemeClr val="bg2">
                    <a:lumMod val="90000"/>
                  </a:schemeClr>
                </a:solidFill>
                <a:latin typeface="+mj-lt"/>
              </a:rPr>
              <a:t>global.k-state.edu/engineering/computer-science</a:t>
            </a:r>
          </a:p>
          <a:p>
            <a:pPr algn="ctr">
              <a:lnSpc>
                <a:spcPct val="100000"/>
              </a:lnSpc>
              <a:spcAft>
                <a:spcPts val="600"/>
              </a:spcAft>
            </a:pPr>
            <a:r>
              <a:rPr lang="en-US" sz="2300" dirty="0">
                <a:solidFill>
                  <a:schemeClr val="bg2">
                    <a:lumMod val="90000"/>
                  </a:schemeClr>
                </a:solidFill>
                <a:latin typeface="+mj-lt"/>
              </a:rPr>
              <a:t>cs.k-state.edu/core</a:t>
            </a:r>
          </a:p>
        </p:txBody>
      </p:sp>
      <p:pic>
        <p:nvPicPr>
          <p:cNvPr id="4104" name="Picture 8">
            <a:extLst>
              <a:ext uri="{FF2B5EF4-FFF2-40B4-BE49-F238E27FC236}">
                <a16:creationId xmlns:a16="http://schemas.microsoft.com/office/drawing/2014/main" id="{D8F1BAC2-139C-4A5C-A0A6-955E01385A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9731" y="1619580"/>
            <a:ext cx="3333750" cy="333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EBA55FD8-180B-46F7-96E8-EDCABF1414B0}"/>
              </a:ext>
            </a:extLst>
          </p:cNvPr>
          <p:cNvSpPr txBox="1">
            <a:spLocks/>
          </p:cNvSpPr>
          <p:nvPr/>
        </p:nvSpPr>
        <p:spPr>
          <a:xfrm>
            <a:off x="-19238" y="2485702"/>
            <a:ext cx="6096000" cy="14679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 Black" panose="020B0A04020102020204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en-US" sz="3600" b="1" dirty="0">
                <a:solidFill>
                  <a:srgbClr val="9481BC"/>
                </a:solidFill>
                <a:latin typeface="+mj-lt"/>
              </a:rPr>
              <a:t>CS Certificate Promo Video</a:t>
            </a:r>
          </a:p>
          <a:p>
            <a:pPr algn="ctr"/>
            <a:r>
              <a:rPr lang="en-US" sz="3600" dirty="0">
                <a:solidFill>
                  <a:schemeClr val="bg2">
                    <a:lumMod val="90000"/>
                  </a:schemeClr>
                </a:solidFill>
                <a:latin typeface="+mj-lt"/>
              </a:rPr>
              <a:t>bit.ly/ksucs-cert-promo</a:t>
            </a:r>
          </a:p>
        </p:txBody>
      </p:sp>
    </p:spTree>
    <p:extLst>
      <p:ext uri="{BB962C8B-B14F-4D97-AF65-F5344CB8AC3E}">
        <p14:creationId xmlns:p14="http://schemas.microsoft.com/office/powerpoint/2010/main" val="21779176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0F9BCE4-DB8C-4F64-A12E-74DA09DDF24C}"/>
              </a:ext>
            </a:extLst>
          </p:cNvPr>
          <p:cNvSpPr/>
          <p:nvPr/>
        </p:nvSpPr>
        <p:spPr>
          <a:xfrm>
            <a:off x="5486400" y="0"/>
            <a:ext cx="67056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C1E3C34-3C2A-428B-80FD-6EA8AD9F87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969946"/>
            <a:ext cx="5257800" cy="91810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 kern="1200" dirty="0">
                <a:solidFill>
                  <a:srgbClr val="9481BC"/>
                </a:solidFill>
                <a:latin typeface="+mj-lt"/>
                <a:ea typeface="+mj-ea"/>
                <a:cs typeface="+mj-cs"/>
              </a:rPr>
              <a:t>The Problem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FB88315-444B-4EBC-BA1F-D4B0619D5C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486400" y="2474578"/>
            <a:ext cx="6705600" cy="2826945"/>
          </a:xfrm>
        </p:spPr>
        <p:txBody>
          <a:bodyPr vert="horz" lIns="91440" tIns="45720" rIns="91440" bIns="45720" rtlCol="0">
            <a:normAutofit/>
          </a:bodyPr>
          <a:lstStyle/>
          <a:p>
            <a:pPr algn="ctr"/>
            <a:r>
              <a:rPr lang="en-US" sz="3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How can we provide CS courses</a:t>
            </a:r>
            <a:br>
              <a:rPr lang="en-US" sz="36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rPr>
            </a:br>
            <a:r>
              <a:rPr lang="en-US" sz="3600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rPr>
              <a:t>to a </a:t>
            </a:r>
            <a:r>
              <a:rPr lang="en-US" sz="3600" b="1" kern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rPr>
              <a:t>rapidly growin</a:t>
            </a:r>
            <a:r>
              <a:rPr lang="en-US" sz="3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g</a:t>
            </a:r>
            <a:r>
              <a:rPr lang="en-US" sz="3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number </a:t>
            </a:r>
            <a:br>
              <a:rPr lang="en-US" sz="36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US" sz="3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of </a:t>
            </a:r>
            <a:r>
              <a:rPr lang="en-US" sz="3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non-CS</a:t>
            </a:r>
            <a:r>
              <a:rPr lang="en-US" sz="3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majors </a:t>
            </a:r>
            <a:br>
              <a:rPr lang="en-US" sz="3600" dirty="0">
                <a:solidFill>
                  <a:schemeClr val="tx1">
                    <a:lumMod val="75000"/>
                    <a:lumOff val="25000"/>
                  </a:schemeClr>
                </a:solidFill>
              </a:rPr>
            </a:br>
            <a:r>
              <a:rPr lang="en-US" sz="3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using</a:t>
            </a:r>
            <a:r>
              <a:rPr lang="en-US" sz="3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limited resources</a:t>
            </a:r>
            <a:r>
              <a:rPr lang="en-US" sz="3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21559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>
            <a:extLst>
              <a:ext uri="{FF2B5EF4-FFF2-40B4-BE49-F238E27FC236}">
                <a16:creationId xmlns:a16="http://schemas.microsoft.com/office/drawing/2014/main" id="{21B0CFDA-8342-4385-AECB-F8B2553E4B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6700"/>
            <a:ext cx="12192000" cy="76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EC1E3C34-3C2A-428B-80FD-6EA8AD9F87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545252"/>
            <a:ext cx="12192000" cy="238760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 kern="1200" dirty="0">
                <a:solidFill>
                  <a:schemeClr val="bg2">
                    <a:lumMod val="75000"/>
                  </a:schemeClr>
                </a:solidFill>
                <a:effectLst>
                  <a:glow rad="127000">
                    <a:schemeClr val="tx1">
                      <a:alpha val="17000"/>
                    </a:schemeClr>
                  </a:glow>
                </a:effectLst>
                <a:latin typeface="+mj-lt"/>
                <a:ea typeface="+mj-ea"/>
                <a:cs typeface="+mj-cs"/>
              </a:rPr>
              <a:t>If you wish to make </a:t>
            </a:r>
            <a:br>
              <a:rPr lang="en-US" sz="5400" kern="1200" dirty="0">
                <a:solidFill>
                  <a:schemeClr val="bg2">
                    <a:lumMod val="75000"/>
                  </a:schemeClr>
                </a:solidFill>
                <a:effectLst>
                  <a:glow rad="127000">
                    <a:schemeClr val="tx1">
                      <a:alpha val="17000"/>
                    </a:schemeClr>
                  </a:glow>
                </a:effectLst>
                <a:latin typeface="+mj-lt"/>
                <a:ea typeface="+mj-ea"/>
                <a:cs typeface="+mj-cs"/>
              </a:rPr>
            </a:br>
            <a:r>
              <a:rPr lang="en-US" sz="5400" kern="1200" dirty="0">
                <a:solidFill>
                  <a:schemeClr val="bg2">
                    <a:lumMod val="75000"/>
                  </a:schemeClr>
                </a:solidFill>
                <a:effectLst>
                  <a:glow rad="127000">
                    <a:schemeClr val="tx1">
                      <a:alpha val="17000"/>
                    </a:schemeClr>
                  </a:glow>
                </a:effectLst>
                <a:latin typeface="+mj-lt"/>
                <a:ea typeface="+mj-ea"/>
                <a:cs typeface="+mj-cs"/>
              </a:rPr>
              <a:t>an apple pie from scratch, </a:t>
            </a:r>
            <a:br>
              <a:rPr lang="en-US" sz="5400" kern="1200" dirty="0">
                <a:solidFill>
                  <a:schemeClr val="bg2">
                    <a:lumMod val="75000"/>
                  </a:schemeClr>
                </a:solidFill>
                <a:effectLst>
                  <a:glow rad="127000">
                    <a:schemeClr val="tx1">
                      <a:alpha val="17000"/>
                    </a:schemeClr>
                  </a:glow>
                </a:effectLst>
                <a:latin typeface="+mj-lt"/>
                <a:ea typeface="+mj-ea"/>
                <a:cs typeface="+mj-cs"/>
              </a:rPr>
            </a:br>
            <a:r>
              <a:rPr lang="en-US" sz="5400" kern="1200" dirty="0">
                <a:solidFill>
                  <a:schemeClr val="bg2">
                    <a:lumMod val="75000"/>
                  </a:schemeClr>
                </a:solidFill>
                <a:effectLst>
                  <a:glow rad="127000">
                    <a:schemeClr val="tx1">
                      <a:alpha val="17000"/>
                    </a:schemeClr>
                  </a:glow>
                </a:effectLst>
                <a:latin typeface="+mj-lt"/>
                <a:ea typeface="+mj-ea"/>
                <a:cs typeface="+mj-cs"/>
              </a:rPr>
              <a:t>you must first invent the universe.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FB88315-444B-4EBC-BA1F-D4B0619D5C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24000" y="4199796"/>
            <a:ext cx="9144000" cy="1389749"/>
          </a:xfrm>
        </p:spPr>
        <p:txBody>
          <a:bodyPr vert="horz" lIns="91440" tIns="45720" rIns="91440" bIns="45720" rtlCol="0">
            <a:normAutofit/>
          </a:bodyPr>
          <a:lstStyle/>
          <a:p>
            <a:pPr algn="ctr"/>
            <a:r>
              <a:rPr lang="en-US" sz="3600" kern="1200" dirty="0">
                <a:solidFill>
                  <a:srgbClr val="9481BC"/>
                </a:solidFill>
                <a:latin typeface="+mn-lt"/>
                <a:ea typeface="+mn-ea"/>
                <a:cs typeface="+mn-cs"/>
              </a:rPr>
              <a:t>Carl</a:t>
            </a:r>
            <a:r>
              <a:rPr lang="en-US" sz="3600" kern="1200" dirty="0">
                <a:solidFill>
                  <a:schemeClr val="bg2">
                    <a:lumMod val="90000"/>
                  </a:schemeClr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3600" kern="1200" dirty="0">
                <a:solidFill>
                  <a:srgbClr val="9481BC"/>
                </a:solidFill>
                <a:latin typeface="+mn-lt"/>
                <a:ea typeface="+mn-ea"/>
                <a:cs typeface="+mn-cs"/>
              </a:rPr>
              <a:t>Sagan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23F657B-4210-40A4-A9F1-6D95BC247518}"/>
              </a:ext>
            </a:extLst>
          </p:cNvPr>
          <p:cNvCxnSpPr>
            <a:cxnSpLocks/>
          </p:cNvCxnSpPr>
          <p:nvPr/>
        </p:nvCxnSpPr>
        <p:spPr>
          <a:xfrm flipV="1">
            <a:off x="4617986" y="4066323"/>
            <a:ext cx="2956027" cy="1"/>
          </a:xfrm>
          <a:prstGeom prst="line">
            <a:avLst/>
          </a:prstGeom>
          <a:ln w="57150">
            <a:solidFill>
              <a:srgbClr val="9481BC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95791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8A78EF-C198-4695-8351-DCFB15DBFC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5400" dirty="0">
                <a:solidFill>
                  <a:schemeClr val="bg2">
                    <a:lumMod val="90000"/>
                  </a:schemeClr>
                </a:solidFill>
                <a:latin typeface="+mj-lt"/>
              </a:rPr>
              <a:t>The Ideal Form of Education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AD5D4534-603F-4E56-82AC-EC4502C464FD}"/>
              </a:ext>
            </a:extLst>
          </p:cNvPr>
          <p:cNvPicPr>
            <a:picLocks noGrp="1" noChangeAspect="1" noChangeArrowheads="1" noCrop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7626" y="1690688"/>
            <a:ext cx="4576747" cy="4576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0B08939-4C4C-4067-BF70-C2053A93BF34}"/>
              </a:ext>
            </a:extLst>
          </p:cNvPr>
          <p:cNvSpPr txBox="1"/>
          <p:nvPr/>
        </p:nvSpPr>
        <p:spPr>
          <a:xfrm>
            <a:off x="0" y="6572408"/>
            <a:ext cx="681103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Source: </a:t>
            </a:r>
            <a:r>
              <a:rPr lang="en-US" sz="1200" dirty="0">
                <a:hlinkClick r:id="rId4"/>
              </a:rPr>
              <a:t>https://giphy.com/gifs/dreamworks-lets-do-this-kung-fu-panda-master-shifu-QxZ0nbcVgMlPlnfZos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5764185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8D71BFDE-0AA4-45F7-9FA7-51A949181C45}"/>
              </a:ext>
            </a:extLst>
          </p:cNvPr>
          <p:cNvPicPr>
            <a:picLocks noGrp="1" noChangeAspect="1" noChangeArrowheads="1" noCrop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1985" y="497049"/>
            <a:ext cx="7508030" cy="4227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46896829-73F9-41AC-A63F-92B87CB5E3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725017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5400" dirty="0">
                <a:solidFill>
                  <a:schemeClr val="bg2">
                    <a:lumMod val="90000"/>
                  </a:schemeClr>
                </a:solidFill>
                <a:latin typeface="+mj-lt"/>
              </a:rPr>
              <a:t>A Scalability Problem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E9EE2FF-3D79-4AE7-B14E-45F09E14F807}"/>
              </a:ext>
            </a:extLst>
          </p:cNvPr>
          <p:cNvSpPr txBox="1"/>
          <p:nvPr/>
        </p:nvSpPr>
        <p:spPr>
          <a:xfrm>
            <a:off x="0" y="6572408"/>
            <a:ext cx="505119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Source: </a:t>
            </a:r>
            <a:r>
              <a:rPr lang="en-US" sz="1200" dirty="0">
                <a:hlinkClick r:id="rId4"/>
              </a:rPr>
              <a:t>https://giphy.com/gifs/the-simpsons-class-dont-care-W1VdPHo8Ft3Es</a:t>
            </a:r>
            <a:endParaRPr lang="en-US" sz="1200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CD53F40-9140-47AC-8B3E-965A6C43905F}"/>
              </a:ext>
            </a:extLst>
          </p:cNvPr>
          <p:cNvSpPr txBox="1">
            <a:spLocks/>
          </p:cNvSpPr>
          <p:nvPr/>
        </p:nvSpPr>
        <p:spPr>
          <a:xfrm>
            <a:off x="838200" y="5839122"/>
            <a:ext cx="10515600" cy="5218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 Black" panose="020B0A04020102020204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en-US" sz="5400" dirty="0">
                <a:solidFill>
                  <a:srgbClr val="9481BC"/>
                </a:solidFill>
                <a:latin typeface="+mj-lt"/>
              </a:rPr>
              <a:t>Computer Scientists like those!</a:t>
            </a:r>
          </a:p>
        </p:txBody>
      </p:sp>
    </p:spTree>
    <p:extLst>
      <p:ext uri="{BB962C8B-B14F-4D97-AF65-F5344CB8AC3E}">
        <p14:creationId xmlns:p14="http://schemas.microsoft.com/office/powerpoint/2010/main" val="3843919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E2B8B49-376A-4A09-AB4C-8B8AF3C8FFCA}"/>
              </a:ext>
            </a:extLst>
          </p:cNvPr>
          <p:cNvSpPr/>
          <p:nvPr/>
        </p:nvSpPr>
        <p:spPr>
          <a:xfrm>
            <a:off x="0" y="1567543"/>
            <a:ext cx="12192000" cy="15028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F295D04-8E63-4622-9802-759BD12C90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4670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5400" dirty="0">
                <a:solidFill>
                  <a:schemeClr val="bg2">
                    <a:lumMod val="90000"/>
                  </a:schemeClr>
                </a:solidFill>
                <a:latin typeface="+mj-lt"/>
              </a:rPr>
              <a:t>The Traditional Approach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C0CB77C-DD3D-4695-8CA0-A2FB33F4FD04}"/>
              </a:ext>
            </a:extLst>
          </p:cNvPr>
          <p:cNvCxnSpPr/>
          <p:nvPr/>
        </p:nvCxnSpPr>
        <p:spPr>
          <a:xfrm>
            <a:off x="2035727" y="2640425"/>
            <a:ext cx="8120543" cy="0"/>
          </a:xfrm>
          <a:prstGeom prst="line">
            <a:avLst/>
          </a:prstGeom>
          <a:ln w="95250">
            <a:solidFill>
              <a:schemeClr val="bg1">
                <a:lumMod val="50000"/>
              </a:schemeClr>
            </a:solidFill>
            <a:headEnd type="oval" w="sm" len="sm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DD8F9F64-4029-41E3-A9B4-8C5443A77F51}"/>
              </a:ext>
            </a:extLst>
          </p:cNvPr>
          <p:cNvSpPr txBox="1"/>
          <p:nvPr/>
        </p:nvSpPr>
        <p:spPr>
          <a:xfrm>
            <a:off x="684469" y="1767418"/>
            <a:ext cx="27025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>
                <a:solidFill>
                  <a:srgbClr val="7030A0"/>
                </a:solidFill>
              </a:rPr>
              <a:t>Few Students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7283383-BF0C-4278-88B2-886A6F4FAEEC}"/>
              </a:ext>
            </a:extLst>
          </p:cNvPr>
          <p:cNvSpPr txBox="1"/>
          <p:nvPr/>
        </p:nvSpPr>
        <p:spPr>
          <a:xfrm>
            <a:off x="8409062" y="1767418"/>
            <a:ext cx="29619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7030A0"/>
                </a:solidFill>
              </a:rPr>
              <a:t>More Students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68DA221-9835-425D-92EB-459102347AB9}"/>
              </a:ext>
            </a:extLst>
          </p:cNvPr>
          <p:cNvSpPr txBox="1"/>
          <p:nvPr/>
        </p:nvSpPr>
        <p:spPr>
          <a:xfrm>
            <a:off x="7087098" y="3379643"/>
            <a:ext cx="4283865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bg2">
                    <a:lumMod val="90000"/>
                  </a:schemeClr>
                </a:solidFill>
              </a:rPr>
              <a:t>Large Classes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bg2">
                    <a:lumMod val="90000"/>
                  </a:schemeClr>
                </a:solidFill>
              </a:rPr>
              <a:t>Turn In &amp; Wait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bg2">
                    <a:lumMod val="90000"/>
                  </a:schemeClr>
                </a:solidFill>
              </a:rPr>
              <a:t>Published Textbooks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bg2">
                    <a:lumMod val="90000"/>
                  </a:schemeClr>
                </a:solidFill>
              </a:rPr>
              <a:t>Lecture &amp; Grade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bg2">
                    <a:lumMod val="90000"/>
                  </a:schemeClr>
                </a:solidFill>
              </a:rPr>
              <a:t>Credit Hours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0C315868-5249-4793-A319-ECCC3BFE304F}"/>
              </a:ext>
            </a:extLst>
          </p:cNvPr>
          <p:cNvSpPr/>
          <p:nvPr/>
        </p:nvSpPr>
        <p:spPr>
          <a:xfrm>
            <a:off x="2518672" y="2462388"/>
            <a:ext cx="356074" cy="356074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2F4B880-4B5B-402A-8B86-3D56EB19B88F}"/>
              </a:ext>
            </a:extLst>
          </p:cNvPr>
          <p:cNvSpPr txBox="1"/>
          <p:nvPr/>
        </p:nvSpPr>
        <p:spPr>
          <a:xfrm>
            <a:off x="838199" y="3429000"/>
            <a:ext cx="4433393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bg2">
                    <a:lumMod val="90000"/>
                  </a:schemeClr>
                </a:solidFill>
              </a:rPr>
              <a:t>Small Lessons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bg2">
                    <a:lumMod val="90000"/>
                  </a:schemeClr>
                </a:solidFill>
              </a:rPr>
              <a:t>Instant Feedback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bg2">
                    <a:lumMod val="90000"/>
                  </a:schemeClr>
                </a:solidFill>
              </a:rPr>
              <a:t>Customized Curricula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bg2">
                    <a:lumMod val="90000"/>
                  </a:schemeClr>
                </a:solidFill>
              </a:rPr>
              <a:t>Develop &amp; Engage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bg2">
                    <a:lumMod val="90000"/>
                  </a:schemeClr>
                </a:solidFill>
              </a:rPr>
              <a:t>Individual Skills</a:t>
            </a:r>
          </a:p>
        </p:txBody>
      </p:sp>
    </p:spTree>
    <p:extLst>
      <p:ext uri="{BB962C8B-B14F-4D97-AF65-F5344CB8AC3E}">
        <p14:creationId xmlns:p14="http://schemas.microsoft.com/office/powerpoint/2010/main" val="997017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3.7037E-6 L 0.55847 -3.7037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91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CD8AC7D5-CE0E-4658-93FA-74C9CE497F6C}"/>
              </a:ext>
            </a:extLst>
          </p:cNvPr>
          <p:cNvSpPr/>
          <p:nvPr/>
        </p:nvSpPr>
        <p:spPr>
          <a:xfrm>
            <a:off x="2021747" y="1585519"/>
            <a:ext cx="8100445" cy="48152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E66473A-4095-465D-A043-274844284C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39764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5400" dirty="0">
                <a:solidFill>
                  <a:schemeClr val="bg2">
                    <a:lumMod val="90000"/>
                  </a:schemeClr>
                </a:solidFill>
                <a:latin typeface="+mj-lt"/>
              </a:rPr>
              <a:t>Online Learning?</a:t>
            </a:r>
          </a:p>
        </p:txBody>
      </p:sp>
      <p:pic>
        <p:nvPicPr>
          <p:cNvPr id="12" name="Content Placeholder 11" descr="A group of people sitting at a desk in front of a crowd&#10;&#10;Description automatically generated">
            <a:extLst>
              <a:ext uri="{FF2B5EF4-FFF2-40B4-BE49-F238E27FC236}">
                <a16:creationId xmlns:a16="http://schemas.microsoft.com/office/drawing/2014/main" id="{8FB037BE-93EC-49D4-AB1A-ECFA4E916A1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48250" y="1836935"/>
            <a:ext cx="7695500" cy="4328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F335C53-C6F6-4584-99B7-B5735BB27A87}"/>
              </a:ext>
            </a:extLst>
          </p:cNvPr>
          <p:cNvSpPr txBox="1"/>
          <p:nvPr/>
        </p:nvSpPr>
        <p:spPr>
          <a:xfrm>
            <a:off x="0" y="6572408"/>
            <a:ext cx="591232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Source: </a:t>
            </a:r>
            <a:r>
              <a:rPr lang="en-US" sz="1200" dirty="0">
                <a:hlinkClick r:id="rId4"/>
              </a:rPr>
              <a:t>https://giphy.com/gifs/uviccampuslife-classroom-lecture-uvic-piZ2mYa0R9zzBpT9yb</a:t>
            </a:r>
            <a:endParaRPr lang="en-US" sz="1200" dirty="0"/>
          </a:p>
        </p:txBody>
      </p:sp>
      <p:pic>
        <p:nvPicPr>
          <p:cNvPr id="15" name="Picture 14" descr="A close up of a logo&#10;&#10;Description automatically generated">
            <a:extLst>
              <a:ext uri="{FF2B5EF4-FFF2-40B4-BE49-F238E27FC236}">
                <a16:creationId xmlns:a16="http://schemas.microsoft.com/office/drawing/2014/main" id="{1B51B29B-5816-4FD7-A103-2D18164561C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4975" y="1690687"/>
            <a:ext cx="7955036" cy="4559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16978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E2B8B49-376A-4A09-AB4C-8B8AF3C8FFCA}"/>
              </a:ext>
            </a:extLst>
          </p:cNvPr>
          <p:cNvSpPr/>
          <p:nvPr/>
        </p:nvSpPr>
        <p:spPr>
          <a:xfrm>
            <a:off x="0" y="1567543"/>
            <a:ext cx="12192000" cy="15028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C0CB77C-DD3D-4695-8CA0-A2FB33F4FD04}"/>
              </a:ext>
            </a:extLst>
          </p:cNvPr>
          <p:cNvCxnSpPr/>
          <p:nvPr/>
        </p:nvCxnSpPr>
        <p:spPr>
          <a:xfrm>
            <a:off x="2035727" y="2640425"/>
            <a:ext cx="8120543" cy="0"/>
          </a:xfrm>
          <a:prstGeom prst="line">
            <a:avLst/>
          </a:prstGeom>
          <a:ln w="95250">
            <a:solidFill>
              <a:schemeClr val="bg1">
                <a:lumMod val="50000"/>
              </a:schemeClr>
            </a:solidFill>
            <a:headEnd type="oval" w="sm" len="sm"/>
            <a:tailEnd type="oval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DD8F9F64-4029-41E3-A9B4-8C5443A77F51}"/>
              </a:ext>
            </a:extLst>
          </p:cNvPr>
          <p:cNvSpPr txBox="1"/>
          <p:nvPr/>
        </p:nvSpPr>
        <p:spPr>
          <a:xfrm>
            <a:off x="684469" y="1767418"/>
            <a:ext cx="27025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>
                <a:solidFill>
                  <a:srgbClr val="7030A0"/>
                </a:solidFill>
              </a:rPr>
              <a:t>Few Students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7283383-BF0C-4278-88B2-886A6F4FAEEC}"/>
              </a:ext>
            </a:extLst>
          </p:cNvPr>
          <p:cNvSpPr txBox="1"/>
          <p:nvPr/>
        </p:nvSpPr>
        <p:spPr>
          <a:xfrm>
            <a:off x="8409062" y="1767418"/>
            <a:ext cx="29619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7030A0"/>
                </a:solidFill>
              </a:rPr>
              <a:t>More Students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0C315868-5249-4793-A319-ECCC3BFE304F}"/>
              </a:ext>
            </a:extLst>
          </p:cNvPr>
          <p:cNvSpPr/>
          <p:nvPr/>
        </p:nvSpPr>
        <p:spPr>
          <a:xfrm>
            <a:off x="9229030" y="2446776"/>
            <a:ext cx="356074" cy="356074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2F4B880-4B5B-402A-8B86-3D56EB19B88F}"/>
              </a:ext>
            </a:extLst>
          </p:cNvPr>
          <p:cNvSpPr txBox="1"/>
          <p:nvPr/>
        </p:nvSpPr>
        <p:spPr>
          <a:xfrm>
            <a:off x="838199" y="3429000"/>
            <a:ext cx="4433393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bg2">
                    <a:lumMod val="90000"/>
                  </a:schemeClr>
                </a:solidFill>
              </a:rPr>
              <a:t>Small Lessons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bg2">
                    <a:lumMod val="90000"/>
                  </a:schemeClr>
                </a:solidFill>
              </a:rPr>
              <a:t>Instant Feedback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bg2">
                    <a:lumMod val="90000"/>
                  </a:schemeClr>
                </a:solidFill>
              </a:rPr>
              <a:t>Customized Curricula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bg2">
                    <a:lumMod val="90000"/>
                  </a:schemeClr>
                </a:solidFill>
              </a:rPr>
              <a:t>Develop &amp; Engage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bg2">
                    <a:lumMod val="90000"/>
                  </a:schemeClr>
                </a:solidFill>
              </a:rPr>
              <a:t>Individual Skills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6E1A35D1-E27C-4E99-B0C9-3A23331195C2}"/>
              </a:ext>
            </a:extLst>
          </p:cNvPr>
          <p:cNvSpPr txBox="1">
            <a:spLocks/>
          </p:cNvSpPr>
          <p:nvPr/>
        </p:nvSpPr>
        <p:spPr>
          <a:xfrm>
            <a:off x="855363" y="34617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 Black" panose="020B0A04020102020204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en-US" sz="5400" dirty="0">
                <a:solidFill>
                  <a:schemeClr val="bg2">
                    <a:lumMod val="90000"/>
                  </a:schemeClr>
                </a:solidFill>
                <a:latin typeface="+mj-lt"/>
              </a:rPr>
              <a:t>The Online Approach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4BF19AB-BB48-45ED-881E-309DAF5F4EBC}"/>
              </a:ext>
            </a:extLst>
          </p:cNvPr>
          <p:cNvSpPr txBox="1"/>
          <p:nvPr/>
        </p:nvSpPr>
        <p:spPr>
          <a:xfrm>
            <a:off x="6912794" y="3382438"/>
            <a:ext cx="4433393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bg2">
                    <a:lumMod val="90000"/>
                  </a:schemeClr>
                </a:solidFill>
              </a:rPr>
              <a:t>Small Lessons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bg2">
                    <a:lumMod val="90000"/>
                  </a:schemeClr>
                </a:solidFill>
              </a:rPr>
              <a:t>Instant Feedback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bg2">
                    <a:lumMod val="90000"/>
                  </a:schemeClr>
                </a:solidFill>
              </a:rPr>
              <a:t>Customized Curricula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bg2">
                    <a:lumMod val="90000"/>
                  </a:schemeClr>
                </a:solidFill>
              </a:rPr>
              <a:t>Develop &amp; Engage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bg2">
                    <a:lumMod val="90000"/>
                  </a:schemeClr>
                </a:solidFill>
              </a:rPr>
              <a:t>Individual Skills</a:t>
            </a:r>
          </a:p>
        </p:txBody>
      </p:sp>
    </p:spTree>
    <p:extLst>
      <p:ext uri="{BB962C8B-B14F-4D97-AF65-F5344CB8AC3E}">
        <p14:creationId xmlns:p14="http://schemas.microsoft.com/office/powerpoint/2010/main" val="3775083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4.81481E-6 L 0.51289 -0.00625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638" y="-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Codio">
            <a:hlinkClick r:id="" action="ppaction://media"/>
            <a:extLst>
              <a:ext uri="{FF2B5EF4-FFF2-40B4-BE49-F238E27FC236}">
                <a16:creationId xmlns:a16="http://schemas.microsoft.com/office/drawing/2014/main" id="{9910C11C-A3EE-4E1B-BFB2-FC56154143E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198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00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894</TotalTime>
  <Words>658</Words>
  <Application>Microsoft Office PowerPoint</Application>
  <PresentationFormat>Widescreen</PresentationFormat>
  <Paragraphs>145</Paragraphs>
  <Slides>19</Slides>
  <Notes>19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4" baseType="lpstr">
      <vt:lpstr>Arial</vt:lpstr>
      <vt:lpstr>Arial Black</vt:lpstr>
      <vt:lpstr>Calibri</vt:lpstr>
      <vt:lpstr>Calibri Light</vt:lpstr>
      <vt:lpstr>Office Theme</vt:lpstr>
      <vt:lpstr>Computer Science in the Real World</vt:lpstr>
      <vt:lpstr>The Problem</vt:lpstr>
      <vt:lpstr>If you wish to make  an apple pie from scratch,  you must first invent the universe.</vt:lpstr>
      <vt:lpstr>The Ideal Form of Education</vt:lpstr>
      <vt:lpstr>A Scalability Problem</vt:lpstr>
      <vt:lpstr>The Traditional Approach</vt:lpstr>
      <vt:lpstr>Online Learning?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Certificate Capstone Project</vt:lpstr>
      <vt:lpstr>Available Today!</vt:lpstr>
      <vt:lpstr>Possible Future Plans*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Computer Science in the Real World</dc:title>
  <dc:creator>Russell Feldhausen</dc:creator>
  <cp:lastModifiedBy>Russell Feldhausen</cp:lastModifiedBy>
  <cp:revision>41</cp:revision>
  <dcterms:created xsi:type="dcterms:W3CDTF">2019-09-16T17:55:34Z</dcterms:created>
  <dcterms:modified xsi:type="dcterms:W3CDTF">2019-09-20T18:23:25Z</dcterms:modified>
</cp:coreProperties>
</file>